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74"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860299D-2B21-42ED-B19C-D3194DD2E88A}">
          <p14:sldIdLst>
            <p14:sldId id="256"/>
          </p14:sldIdLst>
        </p14:section>
        <p14:section name="Guidance" id="{ECF3048D-455E-419B-89F1-F4F7000F2BA6}">
          <p14:sldIdLst>
            <p14:sldId id="257"/>
            <p14:sldId id="259"/>
            <p14:sldId id="274"/>
          </p14:sldIdLst>
        </p14:section>
        <p14:section name="Portfolio / Evidence" id="{84A5FD6B-8F8B-499A-A201-79776F835203}">
          <p14:sldIdLst>
            <p14:sldId id="258"/>
            <p14:sldId id="260"/>
            <p14:sldId id="261"/>
            <p14:sldId id="262"/>
            <p14:sldId id="263"/>
            <p14:sldId id="264"/>
            <p14:sldId id="265"/>
            <p14:sldId id="266"/>
            <p14:sldId id="267"/>
            <p14:sldId id="268"/>
            <p14:sldId id="269"/>
            <p14:sldId id="27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D6F97F-4BB1-455D-BD43-F53B2E7BF634}" v="2" dt="2021-08-19T15:20:42.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all Coney" userId="a3ead8a3-a531-4e3f-aedf-b693aef67ec8" providerId="ADAL" clId="{95494375-A48D-41C4-A0E0-FBF20FD40B02}"/>
    <pc:docChg chg="custSel modSld">
      <pc:chgData name="Niall Coney" userId="a3ead8a3-a531-4e3f-aedf-b693aef67ec8" providerId="ADAL" clId="{95494375-A48D-41C4-A0E0-FBF20FD40B02}" dt="2021-08-17T19:48:18.132" v="67" actId="113"/>
      <pc:docMkLst>
        <pc:docMk/>
      </pc:docMkLst>
      <pc:sldChg chg="modSp mod">
        <pc:chgData name="Niall Coney" userId="a3ead8a3-a531-4e3f-aedf-b693aef67ec8" providerId="ADAL" clId="{95494375-A48D-41C4-A0E0-FBF20FD40B02}" dt="2021-08-17T19:48:18.132" v="67" actId="113"/>
        <pc:sldMkLst>
          <pc:docMk/>
          <pc:sldMk cId="367889795" sldId="257"/>
        </pc:sldMkLst>
        <pc:spChg chg="mod">
          <ac:chgData name="Niall Coney" userId="a3ead8a3-a531-4e3f-aedf-b693aef67ec8" providerId="ADAL" clId="{95494375-A48D-41C4-A0E0-FBF20FD40B02}" dt="2021-08-17T19:48:18.132" v="67" actId="113"/>
          <ac:spMkLst>
            <pc:docMk/>
            <pc:sldMk cId="367889795" sldId="257"/>
            <ac:spMk id="3" creationId="{AEB85962-7608-43A4-8D92-0BC76970A7E5}"/>
          </ac:spMkLst>
        </pc:spChg>
      </pc:sldChg>
      <pc:sldChg chg="modSp mod">
        <pc:chgData name="Niall Coney" userId="a3ead8a3-a531-4e3f-aedf-b693aef67ec8" providerId="ADAL" clId="{95494375-A48D-41C4-A0E0-FBF20FD40B02}" dt="2021-08-17T19:47:20.820" v="9" actId="20577"/>
        <pc:sldMkLst>
          <pc:docMk/>
          <pc:sldMk cId="64841816" sldId="270"/>
        </pc:sldMkLst>
        <pc:spChg chg="mod">
          <ac:chgData name="Niall Coney" userId="a3ead8a3-a531-4e3f-aedf-b693aef67ec8" providerId="ADAL" clId="{95494375-A48D-41C4-A0E0-FBF20FD40B02}" dt="2021-08-17T19:47:20.820" v="9" actId="20577"/>
          <ac:spMkLst>
            <pc:docMk/>
            <pc:sldMk cId="64841816" sldId="270"/>
            <ac:spMk id="5" creationId="{BE6674A8-69E0-4CCE-A50D-09D2923805D8}"/>
          </ac:spMkLst>
        </pc:spChg>
      </pc:sldChg>
      <pc:sldChg chg="modSp mod">
        <pc:chgData name="Niall Coney" userId="a3ead8a3-a531-4e3f-aedf-b693aef67ec8" providerId="ADAL" clId="{95494375-A48D-41C4-A0E0-FBF20FD40B02}" dt="2021-08-17T19:47:16.747" v="8" actId="20577"/>
        <pc:sldMkLst>
          <pc:docMk/>
          <pc:sldMk cId="2403438176" sldId="271"/>
        </pc:sldMkLst>
        <pc:spChg chg="mod">
          <ac:chgData name="Niall Coney" userId="a3ead8a3-a531-4e3f-aedf-b693aef67ec8" providerId="ADAL" clId="{95494375-A48D-41C4-A0E0-FBF20FD40B02}" dt="2021-08-17T19:47:16.747" v="8" actId="20577"/>
          <ac:spMkLst>
            <pc:docMk/>
            <pc:sldMk cId="2403438176" sldId="271"/>
            <ac:spMk id="5" creationId="{BE6674A8-69E0-4CCE-A50D-09D2923805D8}"/>
          </ac:spMkLst>
        </pc:spChg>
      </pc:sldChg>
      <pc:sldChg chg="modSp mod">
        <pc:chgData name="Niall Coney" userId="a3ead8a3-a531-4e3f-aedf-b693aef67ec8" providerId="ADAL" clId="{95494375-A48D-41C4-A0E0-FBF20FD40B02}" dt="2021-08-17T19:47:14.844" v="7" actId="20577"/>
        <pc:sldMkLst>
          <pc:docMk/>
          <pc:sldMk cId="3617135377" sldId="272"/>
        </pc:sldMkLst>
        <pc:spChg chg="mod">
          <ac:chgData name="Niall Coney" userId="a3ead8a3-a531-4e3f-aedf-b693aef67ec8" providerId="ADAL" clId="{95494375-A48D-41C4-A0E0-FBF20FD40B02}" dt="2021-08-17T19:47:14.844" v="7" actId="20577"/>
          <ac:spMkLst>
            <pc:docMk/>
            <pc:sldMk cId="3617135377" sldId="272"/>
            <ac:spMk id="5" creationId="{BE6674A8-69E0-4CCE-A50D-09D2923805D8}"/>
          </ac:spMkLst>
        </pc:spChg>
      </pc:sldChg>
      <pc:sldChg chg="modSp mod">
        <pc:chgData name="Niall Coney" userId="a3ead8a3-a531-4e3f-aedf-b693aef67ec8" providerId="ADAL" clId="{95494375-A48D-41C4-A0E0-FBF20FD40B02}" dt="2021-08-17T19:47:11.228" v="6" actId="20577"/>
        <pc:sldMkLst>
          <pc:docMk/>
          <pc:sldMk cId="1719916383" sldId="273"/>
        </pc:sldMkLst>
        <pc:spChg chg="mod">
          <ac:chgData name="Niall Coney" userId="a3ead8a3-a531-4e3f-aedf-b693aef67ec8" providerId="ADAL" clId="{95494375-A48D-41C4-A0E0-FBF20FD40B02}" dt="2021-08-17T19:47:11.228" v="6" actId="20577"/>
          <ac:spMkLst>
            <pc:docMk/>
            <pc:sldMk cId="1719916383" sldId="273"/>
            <ac:spMk id="5" creationId="{BE6674A8-69E0-4CCE-A50D-09D2923805D8}"/>
          </ac:spMkLst>
        </pc:spChg>
      </pc:sldChg>
    </pc:docChg>
  </pc:docChgLst>
  <pc:docChgLst>
    <pc:chgData name="Niall Coney" userId="a3ead8a3-a531-4e3f-aedf-b693aef67ec8" providerId="ADAL" clId="{4CD6F97F-4BB1-455D-BD43-F53B2E7BF634}"/>
    <pc:docChg chg="undo custSel addSld modSld addSection modSection">
      <pc:chgData name="Niall Coney" userId="a3ead8a3-a531-4e3f-aedf-b693aef67ec8" providerId="ADAL" clId="{4CD6F97F-4BB1-455D-BD43-F53B2E7BF634}" dt="2021-08-19T15:32:48.633" v="254" actId="17846"/>
      <pc:docMkLst>
        <pc:docMk/>
      </pc:docMkLst>
      <pc:sldChg chg="addSp delSp modSp new mod">
        <pc:chgData name="Niall Coney" userId="a3ead8a3-a531-4e3f-aedf-b693aef67ec8" providerId="ADAL" clId="{4CD6F97F-4BB1-455D-BD43-F53B2E7BF634}" dt="2021-08-19T15:27:01.756" v="247" actId="2710"/>
        <pc:sldMkLst>
          <pc:docMk/>
          <pc:sldMk cId="3784004274" sldId="274"/>
        </pc:sldMkLst>
        <pc:spChg chg="mod">
          <ac:chgData name="Niall Coney" userId="a3ead8a3-a531-4e3f-aedf-b693aef67ec8" providerId="ADAL" clId="{4CD6F97F-4BB1-455D-BD43-F53B2E7BF634}" dt="2021-08-19T15:19:27.071" v="49" actId="20577"/>
          <ac:spMkLst>
            <pc:docMk/>
            <pc:sldMk cId="3784004274" sldId="274"/>
            <ac:spMk id="2" creationId="{19BFC1E9-69B6-410A-B1C9-095C87C36819}"/>
          </ac:spMkLst>
        </pc:spChg>
        <pc:spChg chg="del">
          <ac:chgData name="Niall Coney" userId="a3ead8a3-a531-4e3f-aedf-b693aef67ec8" providerId="ADAL" clId="{4CD6F97F-4BB1-455D-BD43-F53B2E7BF634}" dt="2021-08-19T15:19:43.557" v="100" actId="478"/>
          <ac:spMkLst>
            <pc:docMk/>
            <pc:sldMk cId="3784004274" sldId="274"/>
            <ac:spMk id="3" creationId="{DD14B63B-6078-4F04-A9A1-0504FB2C2761}"/>
          </ac:spMkLst>
        </pc:spChg>
        <pc:spChg chg="del">
          <ac:chgData name="Niall Coney" userId="a3ead8a3-a531-4e3f-aedf-b693aef67ec8" providerId="ADAL" clId="{4CD6F97F-4BB1-455D-BD43-F53B2E7BF634}" dt="2021-08-19T15:19:44.752" v="101" actId="478"/>
          <ac:spMkLst>
            <pc:docMk/>
            <pc:sldMk cId="3784004274" sldId="274"/>
            <ac:spMk id="4" creationId="{715D21BC-151D-4C93-97AE-CA4BC820F201}"/>
          </ac:spMkLst>
        </pc:spChg>
        <pc:spChg chg="mod">
          <ac:chgData name="Niall Coney" userId="a3ead8a3-a531-4e3f-aedf-b693aef67ec8" providerId="ADAL" clId="{4CD6F97F-4BB1-455D-BD43-F53B2E7BF634}" dt="2021-08-19T15:19:40.123" v="99" actId="20577"/>
          <ac:spMkLst>
            <pc:docMk/>
            <pc:sldMk cId="3784004274" sldId="274"/>
            <ac:spMk id="5" creationId="{DBE0FC5C-4D50-4B3B-A53A-44AEA86B3A90}"/>
          </ac:spMkLst>
        </pc:spChg>
        <pc:spChg chg="add mod">
          <ac:chgData name="Niall Coney" userId="a3ead8a3-a531-4e3f-aedf-b693aef67ec8" providerId="ADAL" clId="{4CD6F97F-4BB1-455D-BD43-F53B2E7BF634}" dt="2021-08-19T15:27:01.756" v="247" actId="2710"/>
          <ac:spMkLst>
            <pc:docMk/>
            <pc:sldMk cId="3784004274" sldId="274"/>
            <ac:spMk id="8" creationId="{EBF9906B-DAFA-4DA8-A020-7119B888D0D6}"/>
          </ac:spMkLst>
        </pc:spChg>
        <pc:graphicFrameChg chg="add del mod modGraphic">
          <ac:chgData name="Niall Coney" userId="a3ead8a3-a531-4e3f-aedf-b693aef67ec8" providerId="ADAL" clId="{4CD6F97F-4BB1-455D-BD43-F53B2E7BF634}" dt="2021-08-19T15:20:42.842" v="107"/>
          <ac:graphicFrameMkLst>
            <pc:docMk/>
            <pc:sldMk cId="3784004274" sldId="274"/>
            <ac:graphicFrameMk id="6" creationId="{CA5CF500-D9B3-495A-8734-06427E8C51B4}"/>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7F06-B18C-4A71-9BC7-8F03224EF5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030A67-DE45-4E79-9D77-AA12CCD69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E26D9E-4C74-4D53-816D-C4353CE042D1}"/>
              </a:ext>
            </a:extLst>
          </p:cNvPr>
          <p:cNvSpPr>
            <a:spLocks noGrp="1"/>
          </p:cNvSpPr>
          <p:nvPr>
            <p:ph type="dt" sz="half" idx="10"/>
          </p:nvPr>
        </p:nvSpPr>
        <p:spPr/>
        <p:txBody>
          <a:bodyPr/>
          <a:lstStyle/>
          <a:p>
            <a:fld id="{833A87A4-CBE7-4B42-9BBD-426AEA73DE18}" type="datetimeFigureOut">
              <a:rPr lang="en-GB" smtClean="0"/>
              <a:t>19/08/2021</a:t>
            </a:fld>
            <a:endParaRPr lang="en-GB"/>
          </a:p>
        </p:txBody>
      </p:sp>
      <p:sp>
        <p:nvSpPr>
          <p:cNvPr id="5" name="Footer Placeholder 4">
            <a:extLst>
              <a:ext uri="{FF2B5EF4-FFF2-40B4-BE49-F238E27FC236}">
                <a16:creationId xmlns:a16="http://schemas.microsoft.com/office/drawing/2014/main" id="{60FC02A1-AC6B-4FC2-9B14-07EE3551AD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E3DB3D-CDB5-40EC-8D1F-02B7D3C95822}"/>
              </a:ext>
            </a:extLst>
          </p:cNvPr>
          <p:cNvSpPr>
            <a:spLocks noGrp="1"/>
          </p:cNvSpPr>
          <p:nvPr>
            <p:ph type="sldNum" sz="quarter" idx="12"/>
          </p:nvPr>
        </p:nvSpPr>
        <p:spPr/>
        <p:txBody>
          <a:bodyPr/>
          <a:lstStyle/>
          <a:p>
            <a:fld id="{BC75ADBF-49B7-4DAE-AD32-F71BDE2A42F0}" type="slidenum">
              <a:rPr lang="en-GB" smtClean="0"/>
              <a:t>‹#›</a:t>
            </a:fld>
            <a:endParaRPr lang="en-GB"/>
          </a:p>
        </p:txBody>
      </p:sp>
      <p:pic>
        <p:nvPicPr>
          <p:cNvPr id="7" name="Picture 6">
            <a:extLst>
              <a:ext uri="{FF2B5EF4-FFF2-40B4-BE49-F238E27FC236}">
                <a16:creationId xmlns:a16="http://schemas.microsoft.com/office/drawing/2014/main" id="{7EDBA3A9-71DA-4DA0-82A3-474CEFB101B7}"/>
              </a:ext>
            </a:extLst>
          </p:cNvPr>
          <p:cNvPicPr>
            <a:picLocks noChangeAspect="1"/>
          </p:cNvPicPr>
          <p:nvPr userDrawn="1"/>
        </p:nvPicPr>
        <p:blipFill rotWithShape="1">
          <a:blip r:embed="rId2"/>
          <a:srcRect r="60822"/>
          <a:stretch/>
        </p:blipFill>
        <p:spPr>
          <a:xfrm>
            <a:off x="5057760" y="788399"/>
            <a:ext cx="2059228" cy="1623602"/>
          </a:xfrm>
          <a:prstGeom prst="rect">
            <a:avLst/>
          </a:prstGeom>
        </p:spPr>
      </p:pic>
    </p:spTree>
    <p:extLst>
      <p:ext uri="{BB962C8B-B14F-4D97-AF65-F5344CB8AC3E}">
        <p14:creationId xmlns:p14="http://schemas.microsoft.com/office/powerpoint/2010/main" val="427212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8CFB2-C848-4819-A5AC-560E756F7B6E}"/>
              </a:ext>
            </a:extLst>
          </p:cNvPr>
          <p:cNvSpPr>
            <a:spLocks noGrp="1"/>
          </p:cNvSpPr>
          <p:nvPr>
            <p:ph type="title"/>
          </p:nvPr>
        </p:nvSpPr>
        <p:spPr>
          <a:xfrm>
            <a:off x="293298" y="250167"/>
            <a:ext cx="10610491" cy="365125"/>
          </a:xfrm>
        </p:spPr>
        <p:txBody>
          <a:bodyPr>
            <a:noAutofit/>
          </a:bodyPr>
          <a:lstStyle>
            <a:lvl1pPr>
              <a:defRPr sz="24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6DD17383-989E-4E77-A615-118A8DC06E2B}"/>
              </a:ext>
            </a:extLst>
          </p:cNvPr>
          <p:cNvSpPr>
            <a:spLocks noGrp="1"/>
          </p:cNvSpPr>
          <p:nvPr>
            <p:ph idx="1"/>
          </p:nvPr>
        </p:nvSpPr>
        <p:spPr>
          <a:xfrm>
            <a:off x="293298" y="1116465"/>
            <a:ext cx="4114800" cy="5103179"/>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492886A-CCD6-4910-B448-7E0E1F078C0D}"/>
              </a:ext>
            </a:extLst>
          </p:cNvPr>
          <p:cNvSpPr>
            <a:spLocks noGrp="1"/>
          </p:cNvSpPr>
          <p:nvPr>
            <p:ph type="sldNum" sz="quarter" idx="12"/>
          </p:nvPr>
        </p:nvSpPr>
        <p:spPr>
          <a:xfrm>
            <a:off x="9155502" y="6355692"/>
            <a:ext cx="2743200" cy="365125"/>
          </a:xfrm>
        </p:spPr>
        <p:txBody>
          <a:bodyPr/>
          <a:lstStyle/>
          <a:p>
            <a:fld id="{BC75ADBF-49B7-4DAE-AD32-F71BDE2A42F0}" type="slidenum">
              <a:rPr lang="en-GB" smtClean="0"/>
              <a:t>‹#›</a:t>
            </a:fld>
            <a:endParaRPr lang="en-GB"/>
          </a:p>
        </p:txBody>
      </p:sp>
      <p:pic>
        <p:nvPicPr>
          <p:cNvPr id="7" name="Picture 6">
            <a:extLst>
              <a:ext uri="{FF2B5EF4-FFF2-40B4-BE49-F238E27FC236}">
                <a16:creationId xmlns:a16="http://schemas.microsoft.com/office/drawing/2014/main" id="{59E2F6C6-D2EE-44F0-B991-9AEEC5170586}"/>
              </a:ext>
            </a:extLst>
          </p:cNvPr>
          <p:cNvPicPr>
            <a:picLocks noChangeAspect="1"/>
          </p:cNvPicPr>
          <p:nvPr userDrawn="1"/>
        </p:nvPicPr>
        <p:blipFill rotWithShape="1">
          <a:blip r:embed="rId2"/>
          <a:srcRect r="60822"/>
          <a:stretch/>
        </p:blipFill>
        <p:spPr>
          <a:xfrm>
            <a:off x="11046920" y="99201"/>
            <a:ext cx="1017509" cy="802257"/>
          </a:xfrm>
          <a:prstGeom prst="rect">
            <a:avLst/>
          </a:prstGeom>
        </p:spPr>
      </p:pic>
      <p:sp>
        <p:nvSpPr>
          <p:cNvPr id="8" name="Content Placeholder 2">
            <a:extLst>
              <a:ext uri="{FF2B5EF4-FFF2-40B4-BE49-F238E27FC236}">
                <a16:creationId xmlns:a16="http://schemas.microsoft.com/office/drawing/2014/main" id="{C4336094-F548-46C0-B5B7-275C4B7ACD2F}"/>
              </a:ext>
            </a:extLst>
          </p:cNvPr>
          <p:cNvSpPr>
            <a:spLocks noGrp="1"/>
          </p:cNvSpPr>
          <p:nvPr>
            <p:ph idx="13"/>
          </p:nvPr>
        </p:nvSpPr>
        <p:spPr>
          <a:xfrm>
            <a:off x="4484298" y="1116465"/>
            <a:ext cx="7414404" cy="5103179"/>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10">
            <a:extLst>
              <a:ext uri="{FF2B5EF4-FFF2-40B4-BE49-F238E27FC236}">
                <a16:creationId xmlns:a16="http://schemas.microsoft.com/office/drawing/2014/main" id="{B052BD76-789E-4EE6-9E65-15F544BA1F96}"/>
              </a:ext>
            </a:extLst>
          </p:cNvPr>
          <p:cNvSpPr>
            <a:spLocks noGrp="1"/>
          </p:cNvSpPr>
          <p:nvPr>
            <p:ph type="body" sz="quarter" idx="14"/>
          </p:nvPr>
        </p:nvSpPr>
        <p:spPr>
          <a:xfrm>
            <a:off x="293298" y="615950"/>
            <a:ext cx="10610491" cy="427846"/>
          </a:xfrm>
        </p:spPr>
        <p:txBody>
          <a:bodyPr>
            <a:noAutofit/>
          </a:bodyPr>
          <a:lstStyle>
            <a:lvl1pPr marL="0" indent="0">
              <a:buNone/>
              <a:defRPr sz="1400" i="1">
                <a:latin typeface="+mj-lt"/>
              </a:defRPr>
            </a:lvl1pPr>
          </a:lstStyle>
          <a:p>
            <a:pPr lvl="0"/>
            <a:r>
              <a:rPr lang="en-US" dirty="0"/>
              <a:t>Click to edit Master text styles</a:t>
            </a:r>
          </a:p>
        </p:txBody>
      </p:sp>
      <p:sp>
        <p:nvSpPr>
          <p:cNvPr id="12" name="TextBox 11">
            <a:extLst>
              <a:ext uri="{FF2B5EF4-FFF2-40B4-BE49-F238E27FC236}">
                <a16:creationId xmlns:a16="http://schemas.microsoft.com/office/drawing/2014/main" id="{3A783322-E594-426E-97B9-6DDAA0649361}"/>
              </a:ext>
            </a:extLst>
          </p:cNvPr>
          <p:cNvSpPr txBox="1"/>
          <p:nvPr userDrawn="1"/>
        </p:nvSpPr>
        <p:spPr>
          <a:xfrm>
            <a:off x="293298" y="6538254"/>
            <a:ext cx="2925801" cy="253916"/>
          </a:xfrm>
          <a:prstGeom prst="rect">
            <a:avLst/>
          </a:prstGeom>
          <a:noFill/>
        </p:spPr>
        <p:txBody>
          <a:bodyPr wrap="none" rtlCol="0">
            <a:spAutoFit/>
          </a:bodyPr>
          <a:lstStyle/>
          <a:p>
            <a:pPr algn="l"/>
            <a:r>
              <a:rPr lang="en-GB" sz="1050" b="1" i="1" dirty="0"/>
              <a:t>L4 Improvement Practitioner – Evidence Portfolio</a:t>
            </a:r>
          </a:p>
        </p:txBody>
      </p:sp>
    </p:spTree>
    <p:extLst>
      <p:ext uri="{BB962C8B-B14F-4D97-AF65-F5344CB8AC3E}">
        <p14:creationId xmlns:p14="http://schemas.microsoft.com/office/powerpoint/2010/main" val="155434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525A-5F01-40A5-ABF0-2E31489B7F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19E192-0BD3-4426-8ECA-F78FBC32FBEE}"/>
              </a:ext>
            </a:extLst>
          </p:cNvPr>
          <p:cNvSpPr>
            <a:spLocks noGrp="1"/>
          </p:cNvSpPr>
          <p:nvPr>
            <p:ph type="dt" sz="half" idx="10"/>
          </p:nvPr>
        </p:nvSpPr>
        <p:spPr/>
        <p:txBody>
          <a:bodyPr/>
          <a:lstStyle/>
          <a:p>
            <a:fld id="{833A87A4-CBE7-4B42-9BBD-426AEA73DE18}" type="datetimeFigureOut">
              <a:rPr lang="en-GB" smtClean="0"/>
              <a:t>19/08/2021</a:t>
            </a:fld>
            <a:endParaRPr lang="en-GB"/>
          </a:p>
        </p:txBody>
      </p:sp>
      <p:sp>
        <p:nvSpPr>
          <p:cNvPr id="4" name="Footer Placeholder 3">
            <a:extLst>
              <a:ext uri="{FF2B5EF4-FFF2-40B4-BE49-F238E27FC236}">
                <a16:creationId xmlns:a16="http://schemas.microsoft.com/office/drawing/2014/main" id="{5D59A1E9-60E2-4541-A39F-AC949A5680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8AFFFC-6163-475E-89C5-61B399DF36BB}"/>
              </a:ext>
            </a:extLst>
          </p:cNvPr>
          <p:cNvSpPr>
            <a:spLocks noGrp="1"/>
          </p:cNvSpPr>
          <p:nvPr>
            <p:ph type="sldNum" sz="quarter" idx="12"/>
          </p:nvPr>
        </p:nvSpPr>
        <p:spPr/>
        <p:txBody>
          <a:bodyPr/>
          <a:lstStyle/>
          <a:p>
            <a:fld id="{BC75ADBF-49B7-4DAE-AD32-F71BDE2A42F0}" type="slidenum">
              <a:rPr lang="en-GB" smtClean="0"/>
              <a:t>‹#›</a:t>
            </a:fld>
            <a:endParaRPr lang="en-GB"/>
          </a:p>
        </p:txBody>
      </p:sp>
      <p:pic>
        <p:nvPicPr>
          <p:cNvPr id="6" name="Picture 5">
            <a:extLst>
              <a:ext uri="{FF2B5EF4-FFF2-40B4-BE49-F238E27FC236}">
                <a16:creationId xmlns:a16="http://schemas.microsoft.com/office/drawing/2014/main" id="{6AFF43A2-B74C-459A-9408-E1CE510792A8}"/>
              </a:ext>
            </a:extLst>
          </p:cNvPr>
          <p:cNvPicPr>
            <a:picLocks noChangeAspect="1"/>
          </p:cNvPicPr>
          <p:nvPr userDrawn="1"/>
        </p:nvPicPr>
        <p:blipFill rotWithShape="1">
          <a:blip r:embed="rId2"/>
          <a:srcRect r="60822"/>
          <a:stretch/>
        </p:blipFill>
        <p:spPr>
          <a:xfrm>
            <a:off x="11046920" y="99201"/>
            <a:ext cx="1017509" cy="802257"/>
          </a:xfrm>
          <a:prstGeom prst="rect">
            <a:avLst/>
          </a:prstGeom>
        </p:spPr>
      </p:pic>
    </p:spTree>
    <p:extLst>
      <p:ext uri="{BB962C8B-B14F-4D97-AF65-F5344CB8AC3E}">
        <p14:creationId xmlns:p14="http://schemas.microsoft.com/office/powerpoint/2010/main" val="215206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496C2B-EE57-41A5-BB14-0F5046AE85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C9B050-DD25-4F24-8050-2922333195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87E2A9-1914-4B0D-95A4-191CB11101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A87A4-CBE7-4B42-9BBD-426AEA73DE18}" type="datetimeFigureOut">
              <a:rPr lang="en-GB" smtClean="0"/>
              <a:t>19/08/2021</a:t>
            </a:fld>
            <a:endParaRPr lang="en-GB"/>
          </a:p>
        </p:txBody>
      </p:sp>
      <p:sp>
        <p:nvSpPr>
          <p:cNvPr id="5" name="Footer Placeholder 4">
            <a:extLst>
              <a:ext uri="{FF2B5EF4-FFF2-40B4-BE49-F238E27FC236}">
                <a16:creationId xmlns:a16="http://schemas.microsoft.com/office/drawing/2014/main" id="{FFB6AC86-66F9-4BCB-BEA9-4F64F5CBEB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9D90F5-F8BC-4B01-9492-5D13343584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5ADBF-49B7-4DAE-AD32-F71BDE2A42F0}" type="slidenum">
              <a:rPr lang="en-GB" smtClean="0"/>
              <a:t>‹#›</a:t>
            </a:fld>
            <a:endParaRPr lang="en-GB"/>
          </a:p>
        </p:txBody>
      </p:sp>
    </p:spTree>
    <p:extLst>
      <p:ext uri="{BB962C8B-B14F-4D97-AF65-F5344CB8AC3E}">
        <p14:creationId xmlns:p14="http://schemas.microsoft.com/office/powerpoint/2010/main" val="211150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pellaassociates.freshdesk.com/support/solutions/folders/7700019394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A479-8726-4E33-9ACA-206F4A06C0E5}"/>
              </a:ext>
            </a:extLst>
          </p:cNvPr>
          <p:cNvSpPr>
            <a:spLocks noGrp="1"/>
          </p:cNvSpPr>
          <p:nvPr>
            <p:ph type="ctrTitle"/>
          </p:nvPr>
        </p:nvSpPr>
        <p:spPr/>
        <p:txBody>
          <a:bodyPr/>
          <a:lstStyle/>
          <a:p>
            <a:r>
              <a:rPr lang="en-GB" b="1" dirty="0">
                <a:solidFill>
                  <a:srgbClr val="005581"/>
                </a:solidFill>
              </a:rPr>
              <a:t>Evidence Portfolio</a:t>
            </a:r>
          </a:p>
        </p:txBody>
      </p:sp>
      <p:sp>
        <p:nvSpPr>
          <p:cNvPr id="3" name="Subtitle 2">
            <a:extLst>
              <a:ext uri="{FF2B5EF4-FFF2-40B4-BE49-F238E27FC236}">
                <a16:creationId xmlns:a16="http://schemas.microsoft.com/office/drawing/2014/main" id="{B774B915-5A5C-4F9D-BD96-CDBF32B9F30B}"/>
              </a:ext>
            </a:extLst>
          </p:cNvPr>
          <p:cNvSpPr>
            <a:spLocks noGrp="1"/>
          </p:cNvSpPr>
          <p:nvPr>
            <p:ph type="subTitle" idx="1"/>
          </p:nvPr>
        </p:nvSpPr>
        <p:spPr/>
        <p:txBody>
          <a:bodyPr/>
          <a:lstStyle/>
          <a:p>
            <a:r>
              <a:rPr lang="en-GB" dirty="0">
                <a:solidFill>
                  <a:srgbClr val="005581"/>
                </a:solidFill>
              </a:rPr>
              <a:t>L4 Improvement Practitioner</a:t>
            </a:r>
          </a:p>
          <a:p>
            <a:r>
              <a:rPr lang="en-GB" dirty="0">
                <a:solidFill>
                  <a:srgbClr val="005581"/>
                </a:solidFill>
              </a:rPr>
              <a:t>Professional Discussion</a:t>
            </a:r>
          </a:p>
        </p:txBody>
      </p:sp>
    </p:spTree>
    <p:extLst>
      <p:ext uri="{BB962C8B-B14F-4D97-AF65-F5344CB8AC3E}">
        <p14:creationId xmlns:p14="http://schemas.microsoft.com/office/powerpoint/2010/main" val="2560707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S21: Benchmarking</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Conduct structured benchmarking to support target setting.</a:t>
            </a:r>
          </a:p>
        </p:txBody>
      </p:sp>
    </p:spTree>
    <p:extLst>
      <p:ext uri="{BB962C8B-B14F-4D97-AF65-F5344CB8AC3E}">
        <p14:creationId xmlns:p14="http://schemas.microsoft.com/office/powerpoint/2010/main" val="54699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B1: Drive for results</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Continuous drive for change and encourages others to deliver results across functional areas capturing and standardising best practice.</a:t>
            </a:r>
          </a:p>
        </p:txBody>
      </p:sp>
    </p:spTree>
    <p:extLst>
      <p:ext uri="{BB962C8B-B14F-4D97-AF65-F5344CB8AC3E}">
        <p14:creationId xmlns:p14="http://schemas.microsoft.com/office/powerpoint/2010/main" val="153171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B2: Team-working</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Awareness of own and others’ working styles. Creates high performing team.</a:t>
            </a:r>
          </a:p>
        </p:txBody>
      </p:sp>
    </p:spTree>
    <p:extLst>
      <p:ext uri="{BB962C8B-B14F-4D97-AF65-F5344CB8AC3E}">
        <p14:creationId xmlns:p14="http://schemas.microsoft.com/office/powerpoint/2010/main" val="344219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B3: Professionalism</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Promotes a moral, legal and socially appropriate working manner, aligns behaviours to the organisation’s values. Maintains flexibility to needs of project.</a:t>
            </a:r>
          </a:p>
        </p:txBody>
      </p:sp>
    </p:spTree>
    <p:extLst>
      <p:ext uri="{BB962C8B-B14F-4D97-AF65-F5344CB8AC3E}">
        <p14:creationId xmlns:p14="http://schemas.microsoft.com/office/powerpoint/2010/main" val="788078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B4: Continuous development</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Proactively seeks and acts on feedback. Reflects on performance and has a desire for development. Adapts quickly to working with new situations/stakeholders/challenges.</a:t>
            </a:r>
          </a:p>
        </p:txBody>
      </p:sp>
    </p:spTree>
    <p:extLst>
      <p:ext uri="{BB962C8B-B14F-4D97-AF65-F5344CB8AC3E}">
        <p14:creationId xmlns:p14="http://schemas.microsoft.com/office/powerpoint/2010/main" val="40927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B5: Safe working</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Ensures safety of self and others, speaks out to challenge safety issues.</a:t>
            </a:r>
          </a:p>
        </p:txBody>
      </p:sp>
    </p:spTree>
    <p:extLst>
      <p:ext uri="{BB962C8B-B14F-4D97-AF65-F5344CB8AC3E}">
        <p14:creationId xmlns:p14="http://schemas.microsoft.com/office/powerpoint/2010/main" val="163039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Merit Criteria 1</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Identifies opportunities for cross-functional improvement. </a:t>
            </a:r>
          </a:p>
        </p:txBody>
      </p:sp>
    </p:spTree>
    <p:extLst>
      <p:ext uri="{BB962C8B-B14F-4D97-AF65-F5344CB8AC3E}">
        <p14:creationId xmlns:p14="http://schemas.microsoft.com/office/powerpoint/2010/main" val="6484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Merit Criteria 2</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Supports delivery of business-wide improvement projects led by Improvement Experts. </a:t>
            </a:r>
          </a:p>
        </p:txBody>
      </p:sp>
    </p:spTree>
    <p:extLst>
      <p:ext uri="{BB962C8B-B14F-4D97-AF65-F5344CB8AC3E}">
        <p14:creationId xmlns:p14="http://schemas.microsoft.com/office/powerpoint/2010/main" val="2403438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Distinction Criteria 1</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Takes the opportunity to prepare and/or deliver training to upskill colleagues. </a:t>
            </a:r>
          </a:p>
        </p:txBody>
      </p:sp>
    </p:spTree>
    <p:extLst>
      <p:ext uri="{BB962C8B-B14F-4D97-AF65-F5344CB8AC3E}">
        <p14:creationId xmlns:p14="http://schemas.microsoft.com/office/powerpoint/2010/main" val="361713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Distinction Criteria 2</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Seeks opportunities to involve others in building a Continuous Improvement culture. </a:t>
            </a:r>
          </a:p>
        </p:txBody>
      </p:sp>
    </p:spTree>
    <p:extLst>
      <p:ext uri="{BB962C8B-B14F-4D97-AF65-F5344CB8AC3E}">
        <p14:creationId xmlns:p14="http://schemas.microsoft.com/office/powerpoint/2010/main" val="1719916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F685-E25A-4FC1-82C8-25FF06C32389}"/>
              </a:ext>
            </a:extLst>
          </p:cNvPr>
          <p:cNvSpPr>
            <a:spLocks noGrp="1"/>
          </p:cNvSpPr>
          <p:nvPr>
            <p:ph type="title"/>
          </p:nvPr>
        </p:nvSpPr>
        <p:spPr/>
        <p:txBody>
          <a:bodyPr/>
          <a:lstStyle/>
          <a:p>
            <a:r>
              <a:rPr lang="en-GB" dirty="0">
                <a:solidFill>
                  <a:srgbClr val="FF0000"/>
                </a:solidFill>
              </a:rPr>
              <a:t>Guidance Slide Only </a:t>
            </a:r>
            <a:r>
              <a:rPr lang="en-GB" dirty="0"/>
              <a:t>- How to use this portfolio template</a:t>
            </a:r>
          </a:p>
        </p:txBody>
      </p:sp>
      <p:sp>
        <p:nvSpPr>
          <p:cNvPr id="3" name="Content Placeholder 2">
            <a:extLst>
              <a:ext uri="{FF2B5EF4-FFF2-40B4-BE49-F238E27FC236}">
                <a16:creationId xmlns:a16="http://schemas.microsoft.com/office/drawing/2014/main" id="{AEB85962-7608-43A4-8D92-0BC76970A7E5}"/>
              </a:ext>
            </a:extLst>
          </p:cNvPr>
          <p:cNvSpPr>
            <a:spLocks noGrp="1"/>
          </p:cNvSpPr>
          <p:nvPr>
            <p:ph idx="1"/>
          </p:nvPr>
        </p:nvSpPr>
        <p:spPr>
          <a:xfrm>
            <a:off x="293297" y="1116465"/>
            <a:ext cx="11602611" cy="5103179"/>
          </a:xfrm>
        </p:spPr>
        <p:txBody>
          <a:bodyPr>
            <a:normAutofit lnSpcReduction="10000"/>
          </a:bodyPr>
          <a:lstStyle/>
          <a:p>
            <a:r>
              <a:rPr lang="en-GB" dirty="0"/>
              <a:t>You do not </a:t>
            </a:r>
            <a:r>
              <a:rPr lang="en-GB" b="1" dirty="0"/>
              <a:t>need</a:t>
            </a:r>
            <a:r>
              <a:rPr lang="en-GB" dirty="0"/>
              <a:t> to use this template, this is just a template to use if this helps you in collating evidence.</a:t>
            </a:r>
          </a:p>
          <a:p>
            <a:r>
              <a:rPr lang="en-GB" dirty="0"/>
              <a:t>Each slide has been created and titled with the relevant KSBs for your professional discussion. The rest of the slide is a blank placeholder for you to use as needed.</a:t>
            </a:r>
          </a:p>
          <a:p>
            <a:r>
              <a:rPr lang="en-GB" dirty="0"/>
              <a:t>Each slide also contains the assessment criteria of that KSB for your reference.</a:t>
            </a:r>
          </a:p>
          <a:p>
            <a:r>
              <a:rPr lang="en-GB" dirty="0"/>
              <a:t>You can add in as many slides as you wish for each KSB, you are not constrained to 1 slide per KSB.</a:t>
            </a:r>
          </a:p>
          <a:p>
            <a:r>
              <a:rPr lang="en-GB" dirty="0"/>
              <a:t>All KSBs must be evidenced, but 1 piece of evidence can satisfy multiple KSBs and you can present this in whichever way suits you. Merit &amp; Distinction criteria is encouraged but only needed to achieve above a pass.</a:t>
            </a:r>
          </a:p>
          <a:p>
            <a:r>
              <a:rPr lang="en-GB" dirty="0"/>
              <a:t>Evidence can take whatever form, although you are encouraged to collate this in as visual way as possible – simply writing about your experience would not be sufficient evidence as this would not be verifiable and would not adequately demonstrate your knowledge, skill, or behaviour (signed written accounts are however suitable if they are signed by a line manager or expert).</a:t>
            </a:r>
          </a:p>
          <a:p>
            <a:r>
              <a:rPr lang="en-GB" dirty="0"/>
              <a:t>You can copy and paste your own presentations into this, or even create your own evidence portfolio as you see fit. </a:t>
            </a:r>
          </a:p>
          <a:p>
            <a:r>
              <a:rPr lang="en-GB" dirty="0"/>
              <a:t>To achieve a Merit, you must achieve </a:t>
            </a:r>
            <a:r>
              <a:rPr lang="en-GB" b="1" dirty="0"/>
              <a:t>all</a:t>
            </a:r>
            <a:r>
              <a:rPr lang="en-GB" dirty="0"/>
              <a:t> Pass Criteria </a:t>
            </a:r>
            <a:r>
              <a:rPr lang="en-GB" b="1" dirty="0"/>
              <a:t>and</a:t>
            </a:r>
            <a:r>
              <a:rPr lang="en-GB" dirty="0"/>
              <a:t> Merit Criteria. To achieve a distinction, you must achieve </a:t>
            </a:r>
            <a:r>
              <a:rPr lang="en-GB" b="1" dirty="0"/>
              <a:t>all</a:t>
            </a:r>
            <a:r>
              <a:rPr lang="en-GB" dirty="0"/>
              <a:t> pass, merit, </a:t>
            </a:r>
            <a:r>
              <a:rPr lang="en-GB" b="1" dirty="0"/>
              <a:t>and</a:t>
            </a:r>
            <a:r>
              <a:rPr lang="en-GB" dirty="0"/>
              <a:t> distinction criteria.</a:t>
            </a:r>
          </a:p>
          <a:p>
            <a:r>
              <a:rPr lang="en-GB" dirty="0"/>
              <a:t>Submit this document as a PDF to reduce file size.</a:t>
            </a:r>
          </a:p>
          <a:p>
            <a:r>
              <a:rPr lang="en-GB" dirty="0">
                <a:hlinkClick r:id="rId2"/>
              </a:rPr>
              <a:t>Click here</a:t>
            </a:r>
            <a:r>
              <a:rPr lang="en-GB" dirty="0"/>
              <a:t> for more information on the EPA overall, or criteria for your program.</a:t>
            </a:r>
          </a:p>
        </p:txBody>
      </p:sp>
      <p:sp>
        <p:nvSpPr>
          <p:cNvPr id="5" name="Text Placeholder 4">
            <a:extLst>
              <a:ext uri="{FF2B5EF4-FFF2-40B4-BE49-F238E27FC236}">
                <a16:creationId xmlns:a16="http://schemas.microsoft.com/office/drawing/2014/main" id="{6A39801F-E4D3-43E5-8BB0-AD4304526F70}"/>
              </a:ext>
            </a:extLst>
          </p:cNvPr>
          <p:cNvSpPr>
            <a:spLocks noGrp="1"/>
          </p:cNvSpPr>
          <p:nvPr>
            <p:ph type="body" sz="quarter" idx="14"/>
          </p:nvPr>
        </p:nvSpPr>
        <p:spPr/>
        <p:txBody>
          <a:bodyPr/>
          <a:lstStyle/>
          <a:p>
            <a:r>
              <a:rPr lang="en-GB" dirty="0"/>
              <a:t>For delegate guidance only, this slide does not form part of the evidence portfolio and can be deleted.</a:t>
            </a:r>
          </a:p>
        </p:txBody>
      </p:sp>
    </p:spTree>
    <p:extLst>
      <p:ext uri="{BB962C8B-B14F-4D97-AF65-F5344CB8AC3E}">
        <p14:creationId xmlns:p14="http://schemas.microsoft.com/office/powerpoint/2010/main" val="36788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F685-E25A-4FC1-82C8-25FF06C32389}"/>
              </a:ext>
            </a:extLst>
          </p:cNvPr>
          <p:cNvSpPr>
            <a:spLocks noGrp="1"/>
          </p:cNvSpPr>
          <p:nvPr>
            <p:ph type="title"/>
          </p:nvPr>
        </p:nvSpPr>
        <p:spPr/>
        <p:txBody>
          <a:bodyPr/>
          <a:lstStyle/>
          <a:p>
            <a:r>
              <a:rPr lang="en-GB" dirty="0">
                <a:solidFill>
                  <a:srgbClr val="FF0000"/>
                </a:solidFill>
              </a:rPr>
              <a:t>Guidance Slide Only </a:t>
            </a:r>
            <a:r>
              <a:rPr lang="en-GB" dirty="0"/>
              <a:t>- What makes suitable evidence?</a:t>
            </a:r>
          </a:p>
        </p:txBody>
      </p:sp>
      <p:sp>
        <p:nvSpPr>
          <p:cNvPr id="3" name="Content Placeholder 2">
            <a:extLst>
              <a:ext uri="{FF2B5EF4-FFF2-40B4-BE49-F238E27FC236}">
                <a16:creationId xmlns:a16="http://schemas.microsoft.com/office/drawing/2014/main" id="{AEB85962-7608-43A4-8D92-0BC76970A7E5}"/>
              </a:ext>
            </a:extLst>
          </p:cNvPr>
          <p:cNvSpPr>
            <a:spLocks noGrp="1"/>
          </p:cNvSpPr>
          <p:nvPr>
            <p:ph idx="1"/>
          </p:nvPr>
        </p:nvSpPr>
        <p:spPr>
          <a:xfrm>
            <a:off x="293297" y="1116465"/>
            <a:ext cx="11602611" cy="5310461"/>
          </a:xfrm>
        </p:spPr>
        <p:txBody>
          <a:bodyPr>
            <a:normAutofit/>
          </a:bodyPr>
          <a:lstStyle/>
          <a:p>
            <a:r>
              <a:rPr lang="en-GB" dirty="0"/>
              <a:t>Your assessor will not be ‘testing’ you in your professional discussion, they are simply trying to assess your competency with the given KSBs, this is done by them asking very open questions specific to a KSB, and you demonstrating how you have developed your capabilities using evidence to support your conversation, hence why evidence can take any form you really desire, as long as it robustly demonstrates your K, S, or B.</a:t>
            </a:r>
          </a:p>
          <a:p>
            <a:r>
              <a:rPr lang="en-GB" dirty="0"/>
              <a:t>Evidence can take whatever form, although you are encouraged to collate this in as visual way as possible – simply writing about your experience would not be sufficient evidence as this would not be verifiable and would not adequately demonstrate your K, S, or B (signed written accounts are however suitable if they are signed and dated by a line manager or expert).</a:t>
            </a:r>
          </a:p>
          <a:p>
            <a:r>
              <a:rPr lang="en-GB" dirty="0"/>
              <a:t>Project work can be used as professional discussion evidence, however where possible, try and demonstrate your development outside of the project report for more robustness. </a:t>
            </a:r>
          </a:p>
          <a:p>
            <a:r>
              <a:rPr lang="en-GB" dirty="0"/>
              <a:t>For example, good evidence can include:</a:t>
            </a:r>
          </a:p>
          <a:p>
            <a:pPr lvl="1"/>
            <a:r>
              <a:rPr lang="en-GB" dirty="0"/>
              <a:t>Work products – </a:t>
            </a:r>
            <a:r>
              <a:rPr lang="en-GB" i="1" dirty="0"/>
              <a:t>Completed projects/reports, photos of visual management boards, training/communication plans etc.</a:t>
            </a:r>
          </a:p>
          <a:p>
            <a:pPr lvl="1"/>
            <a:r>
              <a:rPr lang="en-GB" dirty="0"/>
              <a:t>Signed written accounts – </a:t>
            </a:r>
            <a:r>
              <a:rPr lang="en-GB" i="1" dirty="0"/>
              <a:t>short written piece summarising, the situation, what was done, the results, next steps etc.</a:t>
            </a:r>
          </a:p>
          <a:p>
            <a:pPr lvl="1"/>
            <a:r>
              <a:rPr lang="en-GB" dirty="0"/>
              <a:t>Photos, screenshots, or videos – </a:t>
            </a:r>
            <a:r>
              <a:rPr lang="en-GB" i="1" dirty="0"/>
              <a:t>with relevant annotations explaining how it demonstrates your KSB.</a:t>
            </a:r>
          </a:p>
          <a:p>
            <a:pPr lvl="1"/>
            <a:r>
              <a:rPr lang="en-GB" dirty="0"/>
              <a:t>Certificates of additional training / development.</a:t>
            </a:r>
          </a:p>
          <a:p>
            <a:pPr lvl="1"/>
            <a:endParaRPr lang="en-GB" dirty="0"/>
          </a:p>
          <a:p>
            <a:pPr marL="0" indent="0" algn="ctr">
              <a:buNone/>
            </a:pPr>
            <a:r>
              <a:rPr lang="en-GB" dirty="0">
                <a:solidFill>
                  <a:srgbClr val="FF0000"/>
                </a:solidFill>
              </a:rPr>
              <a:t>The important thing to remember, is that the evidence should </a:t>
            </a:r>
            <a:r>
              <a:rPr lang="en-GB" b="1" dirty="0">
                <a:solidFill>
                  <a:srgbClr val="FF0000"/>
                </a:solidFill>
              </a:rPr>
              <a:t>demonstrate your competency </a:t>
            </a:r>
            <a:r>
              <a:rPr lang="en-GB" dirty="0">
                <a:solidFill>
                  <a:srgbClr val="FF0000"/>
                </a:solidFill>
              </a:rPr>
              <a:t>in that relevant KSB, then you can discuss this in more detail with your assessor at EPA.</a:t>
            </a:r>
          </a:p>
        </p:txBody>
      </p:sp>
      <p:sp>
        <p:nvSpPr>
          <p:cNvPr id="5" name="Text Placeholder 4">
            <a:extLst>
              <a:ext uri="{FF2B5EF4-FFF2-40B4-BE49-F238E27FC236}">
                <a16:creationId xmlns:a16="http://schemas.microsoft.com/office/drawing/2014/main" id="{6A39801F-E4D3-43E5-8BB0-AD4304526F70}"/>
              </a:ext>
            </a:extLst>
          </p:cNvPr>
          <p:cNvSpPr>
            <a:spLocks noGrp="1"/>
          </p:cNvSpPr>
          <p:nvPr>
            <p:ph type="body" sz="quarter" idx="14"/>
          </p:nvPr>
        </p:nvSpPr>
        <p:spPr/>
        <p:txBody>
          <a:bodyPr/>
          <a:lstStyle/>
          <a:p>
            <a:r>
              <a:rPr lang="en-GB" dirty="0"/>
              <a:t>For delegate guidance only, this slide does not form part of the evidence portfolio and can be deleted.</a:t>
            </a:r>
          </a:p>
        </p:txBody>
      </p:sp>
    </p:spTree>
    <p:extLst>
      <p:ext uri="{BB962C8B-B14F-4D97-AF65-F5344CB8AC3E}">
        <p14:creationId xmlns:p14="http://schemas.microsoft.com/office/powerpoint/2010/main" val="126777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C1E9-69B6-410A-B1C9-095C87C36819}"/>
              </a:ext>
            </a:extLst>
          </p:cNvPr>
          <p:cNvSpPr>
            <a:spLocks noGrp="1"/>
          </p:cNvSpPr>
          <p:nvPr>
            <p:ph type="title"/>
          </p:nvPr>
        </p:nvSpPr>
        <p:spPr/>
        <p:txBody>
          <a:bodyPr/>
          <a:lstStyle/>
          <a:p>
            <a:r>
              <a:rPr lang="en-GB" dirty="0"/>
              <a:t>Professional Discussion KSBs / Criteria</a:t>
            </a:r>
          </a:p>
        </p:txBody>
      </p:sp>
      <p:sp>
        <p:nvSpPr>
          <p:cNvPr id="5" name="Text Placeholder 4">
            <a:extLst>
              <a:ext uri="{FF2B5EF4-FFF2-40B4-BE49-F238E27FC236}">
                <a16:creationId xmlns:a16="http://schemas.microsoft.com/office/drawing/2014/main" id="{DBE0FC5C-4D50-4B3B-A53A-44AEA86B3A90}"/>
              </a:ext>
            </a:extLst>
          </p:cNvPr>
          <p:cNvSpPr>
            <a:spLocks noGrp="1"/>
          </p:cNvSpPr>
          <p:nvPr>
            <p:ph type="body" sz="quarter" idx="14"/>
          </p:nvPr>
        </p:nvSpPr>
        <p:spPr/>
        <p:txBody>
          <a:bodyPr/>
          <a:lstStyle/>
          <a:p>
            <a:r>
              <a:rPr lang="en-GB" dirty="0"/>
              <a:t>For delegate guidance only, this slide does not form part of the evidence portfolio but is recommended to keep as a reference.</a:t>
            </a:r>
          </a:p>
        </p:txBody>
      </p:sp>
      <p:sp>
        <p:nvSpPr>
          <p:cNvPr id="8" name="TextBox 7">
            <a:extLst>
              <a:ext uri="{FF2B5EF4-FFF2-40B4-BE49-F238E27FC236}">
                <a16:creationId xmlns:a16="http://schemas.microsoft.com/office/drawing/2014/main" id="{EBF9906B-DAFA-4DA8-A020-7119B888D0D6}"/>
              </a:ext>
            </a:extLst>
          </p:cNvPr>
          <p:cNvSpPr txBox="1"/>
          <p:nvPr/>
        </p:nvSpPr>
        <p:spPr>
          <a:xfrm>
            <a:off x="211822" y="829873"/>
            <a:ext cx="11686880" cy="4962641"/>
          </a:xfrm>
          <a:prstGeom prst="rect">
            <a:avLst/>
          </a:prstGeom>
          <a:noFill/>
        </p:spPr>
        <p:txBody>
          <a:bodyPr wrap="square">
            <a:spAutoFit/>
          </a:bodyPr>
          <a:lstStyle/>
          <a:p>
            <a:pPr marL="171450" indent="-171450">
              <a:lnSpc>
                <a:spcPct val="150000"/>
              </a:lnSpc>
              <a:buFont typeface="Arial" panose="020B0604020202020204" pitchFamily="34" charset="0"/>
              <a:buChar char="•"/>
            </a:pPr>
            <a:r>
              <a:rPr lang="en-GB" sz="1300" b="1" dirty="0"/>
              <a:t>K2 Team formation &amp; leadership: </a:t>
            </a:r>
            <a:r>
              <a:rPr lang="en-GB" sz="1300" dirty="0"/>
              <a:t>Decision-making techniques e.g., consensus, authority rule, majority rule</a:t>
            </a:r>
          </a:p>
          <a:p>
            <a:pPr marL="171450" indent="-171450">
              <a:lnSpc>
                <a:spcPct val="150000"/>
              </a:lnSpc>
              <a:buFont typeface="Arial" panose="020B0604020202020204" pitchFamily="34" charset="0"/>
              <a:buChar char="•"/>
            </a:pPr>
            <a:r>
              <a:rPr lang="en-GB" sz="1300" b="1" dirty="0"/>
              <a:t>S2 Communication: </a:t>
            </a:r>
            <a:r>
              <a:rPr lang="en-GB" sz="1300" dirty="0"/>
              <a:t>Speak and write clearly. Influence others, question effectively. Plan and deliver meetings presenting insight to engage audiences</a:t>
            </a:r>
          </a:p>
          <a:p>
            <a:pPr marL="171450" indent="-171450">
              <a:buFont typeface="Arial" panose="020B0604020202020204" pitchFamily="34" charset="0"/>
              <a:buChar char="•"/>
            </a:pPr>
            <a:r>
              <a:rPr lang="en-GB" sz="1300" b="1" dirty="0"/>
              <a:t>S4 Project Management: </a:t>
            </a:r>
            <a:r>
              <a:rPr lang="en-GB" sz="1300" dirty="0"/>
              <a:t>Define, sequence, plan and schedule activities with phases and milestones. Estimate effort and duration. Create and update project charter. Review progress</a:t>
            </a:r>
          </a:p>
          <a:p>
            <a:pPr marL="171450" indent="-171450">
              <a:lnSpc>
                <a:spcPct val="150000"/>
              </a:lnSpc>
              <a:buFont typeface="Arial" panose="020B0604020202020204" pitchFamily="34" charset="0"/>
              <a:buChar char="•"/>
            </a:pPr>
            <a:r>
              <a:rPr lang="en-GB" sz="1300" b="1" dirty="0"/>
              <a:t>S5 Change management: </a:t>
            </a:r>
            <a:r>
              <a:rPr lang="en-GB" sz="1300" dirty="0"/>
              <a:t>Sponsorship contract, surface and manage resistance, build compelling narratives for change, assess change impact</a:t>
            </a:r>
          </a:p>
          <a:p>
            <a:pPr marL="171450" indent="-171450">
              <a:buFont typeface="Arial" panose="020B0604020202020204" pitchFamily="34" charset="0"/>
              <a:buChar char="•"/>
            </a:pPr>
            <a:r>
              <a:rPr lang="en-GB" sz="1300" b="1" dirty="0"/>
              <a:t>S18 Experimentation &amp; optimisation: </a:t>
            </a:r>
            <a:r>
              <a:rPr lang="en-GB" sz="1300" dirty="0"/>
              <a:t>Plan designed experiment with clear objectives, and appropriate levels of Measurement Systems Analysis, analyse experiment data and optimise</a:t>
            </a:r>
          </a:p>
          <a:p>
            <a:pPr marL="171450" indent="-171450">
              <a:lnSpc>
                <a:spcPct val="150000"/>
              </a:lnSpc>
              <a:buFont typeface="Arial" panose="020B0604020202020204" pitchFamily="34" charset="0"/>
              <a:buChar char="•"/>
            </a:pPr>
            <a:r>
              <a:rPr lang="en-GB" sz="1300" b="1" dirty="0"/>
              <a:t>S21 Benchmarking: </a:t>
            </a:r>
            <a:r>
              <a:rPr lang="en-GB" sz="1300" dirty="0"/>
              <a:t>Conduct structured benchmarking to support target setting</a:t>
            </a:r>
          </a:p>
          <a:p>
            <a:pPr marL="171450" indent="-171450">
              <a:lnSpc>
                <a:spcPct val="150000"/>
              </a:lnSpc>
              <a:buFont typeface="Arial" panose="020B0604020202020204" pitchFamily="34" charset="0"/>
              <a:buChar char="•"/>
            </a:pPr>
            <a:r>
              <a:rPr lang="en-GB" sz="1300" b="1" dirty="0"/>
              <a:t>B1 Drive for results: </a:t>
            </a:r>
            <a:r>
              <a:rPr lang="en-GB" sz="1300" dirty="0"/>
              <a:t>Continuous drive for change and encourages others to deliver results across functional areas capturing and standardising best practice</a:t>
            </a:r>
          </a:p>
          <a:p>
            <a:pPr marL="171450" indent="-171450">
              <a:lnSpc>
                <a:spcPct val="150000"/>
              </a:lnSpc>
              <a:buFont typeface="Arial" panose="020B0604020202020204" pitchFamily="34" charset="0"/>
              <a:buChar char="•"/>
            </a:pPr>
            <a:r>
              <a:rPr lang="en-GB" sz="1300" b="1" dirty="0"/>
              <a:t>B2 Team-working: </a:t>
            </a:r>
            <a:r>
              <a:rPr lang="en-GB" sz="1300" dirty="0"/>
              <a:t>Awareness of own and others’ working styles. Creates high performing team</a:t>
            </a:r>
          </a:p>
          <a:p>
            <a:pPr marL="171450" indent="-171450">
              <a:buFont typeface="Arial" panose="020B0604020202020204" pitchFamily="34" charset="0"/>
              <a:buChar char="•"/>
            </a:pPr>
            <a:r>
              <a:rPr lang="en-GB" sz="1300" b="1" dirty="0"/>
              <a:t>B3 Professionalism: </a:t>
            </a:r>
            <a:r>
              <a:rPr lang="en-GB" sz="1300" dirty="0"/>
              <a:t>Promotes a moral, legal and socially appropriate working manner, aligns behaviours to the organisation’s values. Maintains flexibility to needs of project</a:t>
            </a:r>
          </a:p>
          <a:p>
            <a:pPr marL="171450" indent="-171450">
              <a:buFont typeface="Arial" panose="020B0604020202020204" pitchFamily="34" charset="0"/>
              <a:buChar char="•"/>
            </a:pPr>
            <a:r>
              <a:rPr lang="en-GB" sz="1300" b="1" dirty="0"/>
              <a:t>B4 Continuous development: </a:t>
            </a:r>
            <a:r>
              <a:rPr lang="en-GB" sz="1300" dirty="0"/>
              <a:t>Proactively seeks and acts on feedback. Reflects on performance and has a desire for development. Adapts quickly to working with new situations/stakeholders/challenges</a:t>
            </a:r>
          </a:p>
          <a:p>
            <a:pPr marL="171450" indent="-171450">
              <a:lnSpc>
                <a:spcPct val="150000"/>
              </a:lnSpc>
              <a:buFont typeface="Arial" panose="020B0604020202020204" pitchFamily="34" charset="0"/>
              <a:buChar char="•"/>
            </a:pPr>
            <a:r>
              <a:rPr lang="en-GB" sz="1300" b="1" dirty="0"/>
              <a:t>B5 Safe working: </a:t>
            </a:r>
            <a:r>
              <a:rPr lang="en-GB" sz="1300" dirty="0"/>
              <a:t>Ensures safety of self and others, speaks out to challenge safety issues</a:t>
            </a:r>
          </a:p>
          <a:p>
            <a:pPr marL="171450" indent="-171450">
              <a:lnSpc>
                <a:spcPct val="150000"/>
              </a:lnSpc>
              <a:buFont typeface="Arial" panose="020B0604020202020204" pitchFamily="34" charset="0"/>
              <a:buChar char="•"/>
            </a:pPr>
            <a:r>
              <a:rPr lang="en-GB" sz="1300" b="1" dirty="0">
                <a:solidFill>
                  <a:srgbClr val="FF0000"/>
                </a:solidFill>
              </a:rPr>
              <a:t>Merit 1: </a:t>
            </a:r>
            <a:r>
              <a:rPr lang="en-GB" sz="1300" dirty="0">
                <a:solidFill>
                  <a:srgbClr val="FF0000"/>
                </a:solidFill>
              </a:rPr>
              <a:t>Identifies opportunities for cross-functional improvement.</a:t>
            </a:r>
          </a:p>
          <a:p>
            <a:pPr marL="171450" indent="-171450">
              <a:lnSpc>
                <a:spcPct val="150000"/>
              </a:lnSpc>
              <a:buFont typeface="Arial" panose="020B0604020202020204" pitchFamily="34" charset="0"/>
              <a:buChar char="•"/>
            </a:pPr>
            <a:r>
              <a:rPr lang="en-GB" sz="1300" b="1" dirty="0">
                <a:solidFill>
                  <a:srgbClr val="FF0000"/>
                </a:solidFill>
              </a:rPr>
              <a:t>Merit 2: </a:t>
            </a:r>
            <a:r>
              <a:rPr lang="en-GB" sz="1300" dirty="0">
                <a:solidFill>
                  <a:srgbClr val="FF0000"/>
                </a:solidFill>
              </a:rPr>
              <a:t>Supports delivery of business-wide improvement projects led by Improvement Experts.</a:t>
            </a:r>
          </a:p>
          <a:p>
            <a:pPr marL="171450" indent="-171450">
              <a:lnSpc>
                <a:spcPct val="150000"/>
              </a:lnSpc>
              <a:buFont typeface="Arial" panose="020B0604020202020204" pitchFamily="34" charset="0"/>
              <a:buChar char="•"/>
            </a:pPr>
            <a:r>
              <a:rPr lang="en-GB" sz="1300" b="1" dirty="0">
                <a:solidFill>
                  <a:srgbClr val="FF0000"/>
                </a:solidFill>
              </a:rPr>
              <a:t>Distinction 1: </a:t>
            </a:r>
            <a:r>
              <a:rPr lang="en-GB" sz="1300" dirty="0">
                <a:solidFill>
                  <a:srgbClr val="FF0000"/>
                </a:solidFill>
              </a:rPr>
              <a:t>Takes the opportunity to prepare and/or deliver training to upskill colleagues.</a:t>
            </a:r>
          </a:p>
          <a:p>
            <a:pPr marL="171450" indent="-171450">
              <a:lnSpc>
                <a:spcPct val="150000"/>
              </a:lnSpc>
              <a:buFont typeface="Arial" panose="020B0604020202020204" pitchFamily="34" charset="0"/>
              <a:buChar char="•"/>
            </a:pPr>
            <a:r>
              <a:rPr lang="en-GB" sz="1300" b="1" dirty="0">
                <a:solidFill>
                  <a:srgbClr val="FF0000"/>
                </a:solidFill>
              </a:rPr>
              <a:t>Distinction 2: </a:t>
            </a:r>
            <a:r>
              <a:rPr lang="en-GB" sz="1300" dirty="0">
                <a:solidFill>
                  <a:srgbClr val="FF0000"/>
                </a:solidFill>
              </a:rPr>
              <a:t>Seeks opportunities to involve others in building a Continuous Improvement culture.</a:t>
            </a:r>
          </a:p>
        </p:txBody>
      </p:sp>
    </p:spTree>
    <p:extLst>
      <p:ext uri="{BB962C8B-B14F-4D97-AF65-F5344CB8AC3E}">
        <p14:creationId xmlns:p14="http://schemas.microsoft.com/office/powerpoint/2010/main" val="378400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K2: Team formation and leadership</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Decision-making techniques e.g. consensus, authority rule, majority rule.</a:t>
            </a:r>
          </a:p>
        </p:txBody>
      </p:sp>
    </p:spTree>
    <p:extLst>
      <p:ext uri="{BB962C8B-B14F-4D97-AF65-F5344CB8AC3E}">
        <p14:creationId xmlns:p14="http://schemas.microsoft.com/office/powerpoint/2010/main" val="163922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S2: Communication</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Speak and write clearly. Influence others, question effectively. Plan and deliver meetings presenting insight to engage audiences.</a:t>
            </a:r>
          </a:p>
        </p:txBody>
      </p:sp>
    </p:spTree>
    <p:extLst>
      <p:ext uri="{BB962C8B-B14F-4D97-AF65-F5344CB8AC3E}">
        <p14:creationId xmlns:p14="http://schemas.microsoft.com/office/powerpoint/2010/main" val="15710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S4: Project Management</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Define, sequence, plan and schedule activities with phases and milestones. Estimate effort and duration. Create and update project charter. Review progress.</a:t>
            </a:r>
          </a:p>
        </p:txBody>
      </p:sp>
    </p:spTree>
    <p:extLst>
      <p:ext uri="{BB962C8B-B14F-4D97-AF65-F5344CB8AC3E}">
        <p14:creationId xmlns:p14="http://schemas.microsoft.com/office/powerpoint/2010/main" val="108692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S5: Change management</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Sponsorship contract, surface and manage resistance, build compelling narratives for change, assess change impact.</a:t>
            </a:r>
          </a:p>
        </p:txBody>
      </p:sp>
    </p:spTree>
    <p:extLst>
      <p:ext uri="{BB962C8B-B14F-4D97-AF65-F5344CB8AC3E}">
        <p14:creationId xmlns:p14="http://schemas.microsoft.com/office/powerpoint/2010/main" val="128312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435-20B5-4BBC-8907-0B9EBADA1FE6}"/>
              </a:ext>
            </a:extLst>
          </p:cNvPr>
          <p:cNvSpPr>
            <a:spLocks noGrp="1"/>
          </p:cNvSpPr>
          <p:nvPr>
            <p:ph type="title"/>
          </p:nvPr>
        </p:nvSpPr>
        <p:spPr/>
        <p:txBody>
          <a:bodyPr/>
          <a:lstStyle/>
          <a:p>
            <a:r>
              <a:rPr lang="en-GB" dirty="0"/>
              <a:t>S18: Experimentation &amp; optimisation</a:t>
            </a:r>
          </a:p>
        </p:txBody>
      </p:sp>
      <p:sp>
        <p:nvSpPr>
          <p:cNvPr id="3" name="Content Placeholder 2">
            <a:extLst>
              <a:ext uri="{FF2B5EF4-FFF2-40B4-BE49-F238E27FC236}">
                <a16:creationId xmlns:a16="http://schemas.microsoft.com/office/drawing/2014/main" id="{6BBE9AB8-55F7-4931-B316-5A3D3CF5FFEA}"/>
              </a:ext>
            </a:extLst>
          </p:cNvPr>
          <p:cNvSpPr>
            <a:spLocks noGrp="1"/>
          </p:cNvSpPr>
          <p:nvPr>
            <p:ph idx="1"/>
          </p:nvPr>
        </p:nvSpPr>
        <p:spPr/>
        <p:txBody>
          <a:bodyPr/>
          <a:lstStyle/>
          <a:p>
            <a:endParaRPr lang="en-GB"/>
          </a:p>
        </p:txBody>
      </p:sp>
      <p:sp>
        <p:nvSpPr>
          <p:cNvPr id="4" name="Content Placeholder 3">
            <a:extLst>
              <a:ext uri="{FF2B5EF4-FFF2-40B4-BE49-F238E27FC236}">
                <a16:creationId xmlns:a16="http://schemas.microsoft.com/office/drawing/2014/main" id="{464EA617-EF6F-4D5B-8173-0FFF85A0C953}"/>
              </a:ext>
            </a:extLst>
          </p:cNvPr>
          <p:cNvSpPr>
            <a:spLocks noGrp="1"/>
          </p:cNvSpPr>
          <p:nvPr>
            <p:ph idx="13"/>
          </p:nvPr>
        </p:nvSpPr>
        <p:spPr/>
        <p:txBody>
          <a:bodyPr/>
          <a:lstStyle/>
          <a:p>
            <a:endParaRPr lang="en-GB"/>
          </a:p>
        </p:txBody>
      </p:sp>
      <p:sp>
        <p:nvSpPr>
          <p:cNvPr id="5" name="Text Placeholder 4">
            <a:extLst>
              <a:ext uri="{FF2B5EF4-FFF2-40B4-BE49-F238E27FC236}">
                <a16:creationId xmlns:a16="http://schemas.microsoft.com/office/drawing/2014/main" id="{BE6674A8-69E0-4CCE-A50D-09D2923805D8}"/>
              </a:ext>
            </a:extLst>
          </p:cNvPr>
          <p:cNvSpPr>
            <a:spLocks noGrp="1"/>
          </p:cNvSpPr>
          <p:nvPr>
            <p:ph type="body" sz="quarter" idx="14"/>
          </p:nvPr>
        </p:nvSpPr>
        <p:spPr/>
        <p:txBody>
          <a:bodyPr/>
          <a:lstStyle/>
          <a:p>
            <a:r>
              <a:rPr lang="en-GB" dirty="0"/>
              <a:t>Plan designed experiment with clear objectives, and appropriate levels of Measurement Systems Analysis, analyse experiment data and optimise.</a:t>
            </a:r>
          </a:p>
        </p:txBody>
      </p:sp>
    </p:spTree>
    <p:extLst>
      <p:ext uri="{BB962C8B-B14F-4D97-AF65-F5344CB8AC3E}">
        <p14:creationId xmlns:p14="http://schemas.microsoft.com/office/powerpoint/2010/main" val="134566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142bd97-c58b-47e5-a4a7-861198d47a45">
      <UserInfo>
        <DisplayName/>
        <AccountId xsi:nil="true"/>
        <AccountType/>
      </UserInfo>
    </SharedWithUsers>
    <MediaLengthInSeconds xmlns="fa3e318e-7521-47ef-be8b-dfad73cd56f7" xsi:nil="true"/>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002E963861634B82CDCE28BC4B05D3" ma:contentTypeVersion="15" ma:contentTypeDescription="Create a new document." ma:contentTypeScope="" ma:versionID="6c149e77355d52eaf9004abfd56e2a2e">
  <xsd:schema xmlns:xsd="http://www.w3.org/2001/XMLSchema" xmlns:xs="http://www.w3.org/2001/XMLSchema" xmlns:p="http://schemas.microsoft.com/office/2006/metadata/properties" xmlns:ns1="http://schemas.microsoft.com/sharepoint/v3" xmlns:ns2="fa3e318e-7521-47ef-be8b-dfad73cd56f7" xmlns:ns3="c142bd97-c58b-47e5-a4a7-861198d47a45" targetNamespace="http://schemas.microsoft.com/office/2006/metadata/properties" ma:root="true" ma:fieldsID="c76621238ccc9eb26d22ecdac99a8967" ns1:_="" ns2:_="" ns3:_="">
    <xsd:import namespace="http://schemas.microsoft.com/sharepoint/v3"/>
    <xsd:import namespace="fa3e318e-7521-47ef-be8b-dfad73cd56f7"/>
    <xsd:import namespace="c142bd97-c58b-47e5-a4a7-861198d47a4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3e318e-7521-47ef-be8b-dfad73cd56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142bd97-c58b-47e5-a4a7-861198d47a4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6319F3-92B2-4D9C-AA24-D6240E784A23}">
  <ds:schemaRefs>
    <ds:schemaRef ds:uri="http://schemas.microsoft.com/sharepoint/v3/contenttype/forms"/>
  </ds:schemaRefs>
</ds:datastoreItem>
</file>

<file path=customXml/itemProps2.xml><?xml version="1.0" encoding="utf-8"?>
<ds:datastoreItem xmlns:ds="http://schemas.openxmlformats.org/officeDocument/2006/customXml" ds:itemID="{D103070A-F1A4-4323-AB59-95678354DE5D}">
  <ds:schemaRefs>
    <ds:schemaRef ds:uri="http://schemas.microsoft.com/office/2006/metadata/properties"/>
    <ds:schemaRef ds:uri="http://schemas.microsoft.com/office/infopath/2007/PartnerControls"/>
    <ds:schemaRef ds:uri="c142bd97-c58b-47e5-a4a7-861198d47a45"/>
    <ds:schemaRef ds:uri="fa3e318e-7521-47ef-be8b-dfad73cd56f7"/>
    <ds:schemaRef ds:uri="http://schemas.microsoft.com/sharepoint/v3"/>
  </ds:schemaRefs>
</ds:datastoreItem>
</file>

<file path=customXml/itemProps3.xml><?xml version="1.0" encoding="utf-8"?>
<ds:datastoreItem xmlns:ds="http://schemas.openxmlformats.org/officeDocument/2006/customXml" ds:itemID="{84F6B6A7-D470-4C6D-8E06-B42ECED733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a3e318e-7521-47ef-be8b-dfad73cd56f7"/>
    <ds:schemaRef ds:uri="c142bd97-c58b-47e5-a4a7-861198d47a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TotalTime>
  <Words>1271</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Evidence Portfolio</vt:lpstr>
      <vt:lpstr>Guidance Slide Only - How to use this portfolio template</vt:lpstr>
      <vt:lpstr>Guidance Slide Only - What makes suitable evidence?</vt:lpstr>
      <vt:lpstr>Professional Discussion KSBs / Criteria</vt:lpstr>
      <vt:lpstr>K2: Team formation and leadership</vt:lpstr>
      <vt:lpstr>S2: Communication</vt:lpstr>
      <vt:lpstr>S4: Project Management</vt:lpstr>
      <vt:lpstr>S5: Change management</vt:lpstr>
      <vt:lpstr>S18: Experimentation &amp; optimisation</vt:lpstr>
      <vt:lpstr>S21: Benchmarking</vt:lpstr>
      <vt:lpstr>B1: Drive for results</vt:lpstr>
      <vt:lpstr>B2: Team-working</vt:lpstr>
      <vt:lpstr>B3: Professionalism</vt:lpstr>
      <vt:lpstr>B4: Continuous development</vt:lpstr>
      <vt:lpstr>B5: Safe working</vt:lpstr>
      <vt:lpstr>Merit Criteria 1</vt:lpstr>
      <vt:lpstr>Merit Criteria 2</vt:lpstr>
      <vt:lpstr>Distinction Criteria 1</vt:lpstr>
      <vt:lpstr>Distinction Criteria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Portfolio</dc:title>
  <dc:creator>Niall Coney</dc:creator>
  <cp:lastModifiedBy>Niall Coney</cp:lastModifiedBy>
  <cp:revision>1</cp:revision>
  <dcterms:created xsi:type="dcterms:W3CDTF">2021-08-17T18:46:00Z</dcterms:created>
  <dcterms:modified xsi:type="dcterms:W3CDTF">2021-08-19T15:32:52Z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0x01010084002E963861634B82CDCE28BC4B05D3</vt:lpwstr>
  </property>
  <property fmtid="{D5CDD505-2E9C-101B-9397-08002B2CF9AE}" pid="3" name="ComplianceAssetId">
    <vt:lpwstr/>
  </property>
  <property fmtid="{D5CDD505-2E9C-101B-9397-08002B2CF9AE}" pid="4" name="_ExtendedDescription">
    <vt:lpwstr/>
  </property>
</Properties>
</file>